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Welcome to the Green Pace Security Policy Presentation. My name is Brad, and today I will guide you through the essential security policies, principles, and practices aimed at ensuring robust and reliable systems for our development team.</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encryption test verifies that sensitive data, such as passwords, is encrypted using AES-256 before storage. The test checks both encryption and decryption processes to ensure data integrity.</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Addressing vulnerabilities immediately reduces risks but requires significant upfront effort. Delaying fixes increases exposure to potential breaches. For instance, fixing input validation flaws now prevents costly exploits in production. A proactive approach minimizes long-term risks and aligns with best practices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Our security policy still has gaps, such as insufficient developer training and outdated dependency checks. Future improvements should focus on integrating continuous education programs and automated dependency scanners. Adopting industry standards, such as OWASP’s Top Ten, will enhance our security posture.</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In conclusion, Green Pace’s security policy provides a comprehensive framework for secure coding and system architecture. By addressing current gaps and proactively preparing for future threats, we ensure a resilient and secure environment for our team and users alike.</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Green Pace security policy is essential for maintaining a secure software development environment. As our team grows, we need a standardized approach to protect our systems and data. This policy ensures compliance with defense-in-depth best practices, a strategy that employs layered defenses to mitigate risks at every level.</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This is our Threats Matrix, where we identify potential vulnerabilities and rank them based on threat levels. For example, unvalidated input ranks as a high threat due to its exploitability, while secure coding issues in logging may rank medium. By using automated tools like static code analysis and dynamic testing, we can proactively detect and mitigate these vulnerabilities.</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Our security policy is based on 10 guiding principles: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Secure the weakest link</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Assume vulnerability</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Use the least privilege principle</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Employ defense-in-depth</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Ensure fail-safe defaults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Avoid security by obscurity</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Keep security simple</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Promote secure defaults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Regularly review and improve security</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Educate developers on secure coding.</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Each principle is linked to specific coding standards, ensuring alignment and consistency.</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The 10 coding standards address key vulnerabilities: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Input validation</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Output encoding</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Secure logging practices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Avoiding hardcoded secrets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Data encryption</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Session management</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Secure API communication</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Error handling</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Dependency management</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Secure authentication.</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These standards are prioritized based on risk, with input validation ranked highest due to its widespread impact.</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Encryption is critical for securing data. Our policy mandates encryption in three contexts: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Data in flight: Use TLS for secure communication channels.</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Data at rest: Encrypt sensitive data using AES-256.</a:t>
            </a:r>
          </a:p>
          <a:p>
            <a:pPr marL="342900" marR="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rPr>
              <a:t>Data in use: Implement secure memory handling to avoid leaks.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These measures ensure comprehensive data protection.</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Authentication, authorization, and accounting are core to system security. Authentication ensures user identity verification using multi-factor methods. Authorization defines user permissions, employing role-based access control. Accounting tracks user activities to provide an audit trail for accountability and compliance.</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We’ll begin with testing input validation. This test ensures that malicious inputs, such as SQL injection attempts, are detected and blocked. For instance, passing a malicious string should result in an error response, while valid input should proceed successfully.</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Automation is a key component of our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Security tools like static analyzers are integrated into the build process. Dynamic testing tools analyze the application during runtime in the staging environment, ensuring vulnerabilities are caught at every stage of development.</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security/" TargetMode="External"/><Relationship Id="rId3" Type="http://schemas.openxmlformats.org/officeDocument/2006/relationships/audio" Target="../media/media14.m4a"/><Relationship Id="rId7" Type="http://schemas.openxmlformats.org/officeDocument/2006/relationships/hyperlink" Target="https://owasp.org/www-project-top-ten/" TargetMode="External"/><Relationship Id="rId12"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11" Type="http://schemas.openxmlformats.org/officeDocument/2006/relationships/hyperlink" Target="https://developers.google.com/web/fundamentals/security" TargetMode="External"/><Relationship Id="rId5" Type="http://schemas.openxmlformats.org/officeDocument/2006/relationships/notesSlide" Target="../notesSlides/notesSlide14.xml"/><Relationship Id="rId10" Type="http://schemas.openxmlformats.org/officeDocument/2006/relationships/hyperlink" Target="https://owasp.org/www-project-application-security-verification-standard/" TargetMode="External"/><Relationship Id="rId4" Type="http://schemas.openxmlformats.org/officeDocument/2006/relationships/slideLayout" Target="../slideLayouts/slideLayout2.xml"/><Relationship Id="rId9" Type="http://schemas.openxmlformats.org/officeDocument/2006/relationships/hyperlink" Target="https://www.nist.gov/cyberframewor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Brad Mills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F1C7CACB-80ED-43A1-A719-6B9B7E84A34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593"/>
    </mc:Choice>
    <mc:Fallback>
      <p:transition spd="slow" advTm="1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4000" dirty="0"/>
              <a:t>Security tools integrated into build process:</a:t>
            </a:r>
          </a:p>
          <a:p>
            <a:pPr marL="685800" lvl="1" indent="-228600" algn="l" rtl="0">
              <a:lnSpc>
                <a:spcPct val="90000"/>
              </a:lnSpc>
              <a:spcBef>
                <a:spcPts val="0"/>
              </a:spcBef>
              <a:spcAft>
                <a:spcPts val="0"/>
              </a:spcAft>
              <a:buClr>
                <a:schemeClr val="lt1"/>
              </a:buClr>
              <a:buSzPts val="2000"/>
              <a:buChar char="•"/>
            </a:pPr>
            <a:r>
              <a:rPr lang="en-US" sz="4000" dirty="0"/>
              <a:t>- Static analyzers during build</a:t>
            </a:r>
          </a:p>
          <a:p>
            <a:pPr marL="685800" lvl="1" indent="-228600" algn="l" rtl="0">
              <a:lnSpc>
                <a:spcPct val="90000"/>
              </a:lnSpc>
              <a:spcBef>
                <a:spcPts val="0"/>
              </a:spcBef>
              <a:spcAft>
                <a:spcPts val="0"/>
              </a:spcAft>
              <a:buClr>
                <a:schemeClr val="lt1"/>
              </a:buClr>
              <a:buSzPts val="2000"/>
              <a:buChar char="•"/>
            </a:pPr>
            <a:r>
              <a:rPr lang="en-US" sz="4000" dirty="0"/>
              <a:t>- Dynamic tools during staging.</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7B5E368C-D94A-77F2-6765-5EEFA69618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293"/>
    </mc:Choice>
    <mc:Fallback>
      <p:transition spd="slow" advTm="2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600" dirty="0"/>
              <a:t>Problems: Delaying fixes increases risk.</a:t>
            </a:r>
          </a:p>
          <a:p>
            <a:pPr marL="228600" lvl="0" indent="-228600" algn="l" rtl="0">
              <a:lnSpc>
                <a:spcPct val="90000"/>
              </a:lnSpc>
              <a:spcBef>
                <a:spcPts val="0"/>
              </a:spcBef>
              <a:spcAft>
                <a:spcPts val="0"/>
              </a:spcAft>
              <a:buClr>
                <a:schemeClr val="lt1"/>
              </a:buClr>
              <a:buSzPts val="2000"/>
              <a:buChar char="•"/>
            </a:pPr>
            <a:r>
              <a:rPr lang="en-US" sz="3600" dirty="0"/>
              <a:t>Solutions: Early fixes reduce costs.</a:t>
            </a:r>
          </a:p>
          <a:p>
            <a:pPr marL="228600" lvl="0" indent="-228600" algn="l" rtl="0">
              <a:lnSpc>
                <a:spcPct val="90000"/>
              </a:lnSpc>
              <a:spcBef>
                <a:spcPts val="0"/>
              </a:spcBef>
              <a:spcAft>
                <a:spcPts val="0"/>
              </a:spcAft>
              <a:buClr>
                <a:schemeClr val="lt1"/>
              </a:buClr>
              <a:buSzPts val="2000"/>
              <a:buChar char="•"/>
            </a:pPr>
            <a:r>
              <a:rPr lang="en-US" sz="3600" dirty="0"/>
              <a:t>Benefits: Long-term risk reduction; proactive measures align with best practices</a:t>
            </a:r>
            <a:r>
              <a:rPr lang="en-US" sz="2000" dirty="0"/>
              <a: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0005794-772D-6465-5BA6-B022D740F0E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187"/>
    </mc:Choice>
    <mc:Fallback>
      <p:transition spd="slow" advTm="2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3600" dirty="0"/>
              <a:t>Address gaps: Insufficient training, outdated dependencies.</a:t>
            </a:r>
          </a:p>
          <a:p>
            <a:pPr marL="1143000" lvl="2" indent="-228600" algn="l" rtl="0">
              <a:lnSpc>
                <a:spcPct val="90000"/>
              </a:lnSpc>
              <a:spcBef>
                <a:spcPts val="0"/>
              </a:spcBef>
              <a:spcAft>
                <a:spcPts val="0"/>
              </a:spcAft>
              <a:buClr>
                <a:schemeClr val="lt1"/>
              </a:buClr>
              <a:buSzPts val="1800"/>
              <a:buChar char="•"/>
            </a:pPr>
            <a:r>
              <a:rPr lang="en-US" sz="3600" dirty="0"/>
              <a:t>Adopt standards: OWASP Top Ten.</a:t>
            </a:r>
          </a:p>
          <a:p>
            <a:pPr marL="1143000" lvl="2" indent="-228600" algn="l" rtl="0">
              <a:lnSpc>
                <a:spcPct val="90000"/>
              </a:lnSpc>
              <a:spcBef>
                <a:spcPts val="0"/>
              </a:spcBef>
              <a:spcAft>
                <a:spcPts val="0"/>
              </a:spcAft>
              <a:buClr>
                <a:schemeClr val="lt1"/>
              </a:buClr>
              <a:buSzPts val="1800"/>
              <a:buChar char="•"/>
            </a:pPr>
            <a:r>
              <a:rPr lang="en-US" sz="3600" dirty="0"/>
              <a:t>Future focus: Automated scanners and continuous improvement.</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6D740C8-CD61-5884-DEBC-F608677C084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944"/>
    </mc:Choice>
    <mc:Fallback>
      <p:transition spd="slow" advTm="26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600" dirty="0"/>
              <a:t>Green Pace's security policy ensures a secure environment by addressing gaps and proactively preparing for future threats.</a:t>
            </a:r>
          </a:p>
          <a:p>
            <a:pPr marL="228600" lvl="0" indent="-88900" algn="l" rtl="0">
              <a:lnSpc>
                <a:spcPct val="90000"/>
              </a:lnSpc>
              <a:spcBef>
                <a:spcPts val="1000"/>
              </a:spcBef>
              <a:spcAft>
                <a:spcPts val="0"/>
              </a:spcAft>
              <a:buClr>
                <a:schemeClr val="lt1"/>
              </a:buClr>
              <a:buSzPts val="2200"/>
              <a:buNone/>
            </a:pPr>
            <a:endParaRPr lang="en-US" sz="36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EDF2ED9-7D78-038B-ED2C-61F9CAC863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282"/>
    </mc:Choice>
    <mc:Fallback>
      <p:transition spd="slow" advTm="3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2739594A-CC4A-D08E-F47D-21A2A6F2E73F}"/>
              </a:ext>
            </a:extLst>
          </p:cNvPr>
          <p:cNvSpPr>
            <a:spLocks noGrp="1" noChangeArrowheads="1"/>
          </p:cNvSpPr>
          <p:nvPr>
            <p:ph type="body" idx="1"/>
          </p:nvPr>
        </p:nvSpPr>
        <p:spPr bwMode="auto">
          <a:xfrm>
            <a:off x="685800" y="2411650"/>
            <a:ext cx="995011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OWASP Foundation. (2023). </a:t>
            </a:r>
            <a:r>
              <a:rPr kumimoji="0" lang="en-US" altLang="en-US" sz="1800" b="0" i="1" u="none" strike="noStrike" cap="none" normalizeH="0" baseline="0" dirty="0">
                <a:ln>
                  <a:noFill/>
                </a:ln>
                <a:solidFill>
                  <a:schemeClr val="bg1"/>
                </a:solidFill>
                <a:effectLst/>
                <a:latin typeface="Arial" panose="020B0604020202020204" pitchFamily="34" charset="0"/>
              </a:rPr>
              <a:t>OWASP Top Ten: The Ten Most Critical Web Application Security Risks</a:t>
            </a:r>
            <a:r>
              <a:rPr kumimoji="0" lang="en-US" altLang="en-US" sz="1800" b="0" i="0" u="none" strike="noStrike" cap="none" normalizeH="0" baseline="0" dirty="0">
                <a:ln>
                  <a:noFill/>
                </a:ln>
                <a:solidFill>
                  <a:schemeClr val="bg1"/>
                </a:solidFill>
                <a:effectLst/>
                <a:latin typeface="Arial" panose="020B0604020202020204" pitchFamily="34" charset="0"/>
              </a:rPr>
              <a:t>. Retrieved from </a:t>
            </a:r>
            <a:r>
              <a:rPr kumimoji="0" lang="en-US" altLang="en-US" sz="1800" b="0" i="0" u="none" strike="noStrike" cap="none" normalizeH="0" baseline="0" dirty="0">
                <a:ln>
                  <a:noFill/>
                </a:ln>
                <a:solidFill>
                  <a:schemeClr val="bg1"/>
                </a:solidFill>
                <a:effectLst/>
                <a:latin typeface="Arial" panose="020B0604020202020204" pitchFamily="34" charset="0"/>
                <a:hlinkClick r:id="rId7"/>
              </a:rPr>
              <a:t>https://owasp.org/www-project-top-ten/</a:t>
            </a:r>
            <a:r>
              <a:rPr lang="en-US" altLang="en-US" sz="1800" dirty="0">
                <a:solidFill>
                  <a:schemeClr val="bg1"/>
                </a:solidFill>
                <a:latin typeface="Arial" panose="020B0604020202020204" pitchFamily="34" charset="0"/>
              </a:rPr>
              <a:t> </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Microsoft Corporation. (2023). </a:t>
            </a:r>
            <a:r>
              <a:rPr kumimoji="0" lang="en-US" altLang="en-US" sz="1800" b="0" i="1" u="none" strike="noStrike" cap="none" normalizeH="0" baseline="0" dirty="0">
                <a:ln>
                  <a:noFill/>
                </a:ln>
                <a:solidFill>
                  <a:schemeClr val="bg1"/>
                </a:solidFill>
                <a:effectLst/>
                <a:latin typeface="Arial" panose="020B0604020202020204" pitchFamily="34" charset="0"/>
              </a:rPr>
              <a:t>Secure Coding Guidelines</a:t>
            </a:r>
            <a:r>
              <a:rPr kumimoji="0" lang="en-US" altLang="en-US" sz="1800" b="0" i="0" u="none" strike="noStrike" cap="none" normalizeH="0" baseline="0" dirty="0">
                <a:ln>
                  <a:noFill/>
                </a:ln>
                <a:solidFill>
                  <a:schemeClr val="bg1"/>
                </a:solidFill>
                <a:effectLst/>
                <a:latin typeface="Arial" panose="020B0604020202020204" pitchFamily="34" charset="0"/>
              </a:rPr>
              <a:t>. Retrieved from </a:t>
            </a:r>
            <a:r>
              <a:rPr lang="en-US" altLang="en-US" sz="1800" dirty="0">
                <a:solidFill>
                  <a:schemeClr val="bg1"/>
                </a:solidFill>
                <a:latin typeface="Arial" panose="020B0604020202020204" pitchFamily="34" charset="0"/>
                <a:hlinkClick r:id="rId8"/>
              </a:rPr>
              <a:t>https://docs.microsoft.com/en-us/security/</a:t>
            </a:r>
            <a:r>
              <a:rPr lang="en-US" altLang="en-US" sz="1800" dirty="0">
                <a:solidFill>
                  <a:schemeClr val="bg1"/>
                </a:solidFill>
                <a:latin typeface="Arial" panose="020B0604020202020204" pitchFamily="34" charset="0"/>
              </a:rPr>
              <a:t> </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National Institute of Standards and Technology (NIST). (2017). </a:t>
            </a:r>
            <a:r>
              <a:rPr kumimoji="0" lang="en-US" altLang="en-US" sz="1800" b="0" i="1" u="none" strike="noStrike" cap="none" normalizeH="0" baseline="0" dirty="0">
                <a:ln>
                  <a:noFill/>
                </a:ln>
                <a:solidFill>
                  <a:schemeClr val="bg1"/>
                </a:solidFill>
                <a:effectLst/>
                <a:latin typeface="Arial" panose="020B0604020202020204" pitchFamily="34" charset="0"/>
              </a:rPr>
              <a:t>Framework for Improving Critical Infrastructure Cybersecurity, Version 1.1</a:t>
            </a:r>
            <a:r>
              <a:rPr kumimoji="0" lang="en-US" altLang="en-US" sz="1800" b="0" i="0" u="none" strike="noStrike" cap="none" normalizeH="0" baseline="0" dirty="0">
                <a:ln>
                  <a:noFill/>
                </a:ln>
                <a:solidFill>
                  <a:schemeClr val="bg1"/>
                </a:solidFill>
                <a:effectLst/>
                <a:latin typeface="Arial" panose="020B0604020202020204" pitchFamily="34" charset="0"/>
              </a:rPr>
              <a:t>. Retrieved from </a:t>
            </a:r>
            <a:r>
              <a:rPr lang="en-US" altLang="en-US" sz="1800" dirty="0">
                <a:solidFill>
                  <a:schemeClr val="bg1"/>
                </a:solidFill>
                <a:latin typeface="Arial" panose="020B0604020202020204" pitchFamily="34" charset="0"/>
                <a:hlinkClick r:id="rId9"/>
              </a:rPr>
              <a:t>https://www.nist.gov/cyberframework</a:t>
            </a:r>
            <a:r>
              <a:rPr lang="en-US" altLang="en-US" sz="1800" dirty="0">
                <a:solidFill>
                  <a:schemeClr val="bg1"/>
                </a:solidFill>
                <a:latin typeface="Arial" panose="020B0604020202020204" pitchFamily="34" charset="0"/>
              </a:rPr>
              <a:t> </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McGraw, G. (2006). </a:t>
            </a:r>
            <a:r>
              <a:rPr kumimoji="0" lang="en-US" altLang="en-US" sz="1800" b="0" i="1" u="none" strike="noStrike" cap="none" normalizeH="0" baseline="0" dirty="0">
                <a:ln>
                  <a:noFill/>
                </a:ln>
                <a:solidFill>
                  <a:schemeClr val="bg1"/>
                </a:solidFill>
                <a:effectLst/>
                <a:latin typeface="Arial" panose="020B0604020202020204" pitchFamily="34" charset="0"/>
              </a:rPr>
              <a:t>Software Security: Building Security In</a:t>
            </a:r>
            <a:r>
              <a:rPr kumimoji="0" lang="en-US" altLang="en-US" sz="1800" b="0" i="0" u="none" strike="noStrike" cap="none" normalizeH="0" baseline="0" dirty="0">
                <a:ln>
                  <a:noFill/>
                </a:ln>
                <a:solidFill>
                  <a:schemeClr val="bg1"/>
                </a:solidFill>
                <a:effectLst/>
                <a:latin typeface="Arial" panose="020B0604020202020204" pitchFamily="34" charset="0"/>
              </a:rPr>
              <a:t>. Addison-Wesley.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OWASP Foundation. (2023). </a:t>
            </a:r>
            <a:r>
              <a:rPr kumimoji="0" lang="en-US" altLang="en-US" sz="1800" b="0" i="1" u="none" strike="noStrike" cap="none" normalizeH="0" baseline="0" dirty="0">
                <a:ln>
                  <a:noFill/>
                </a:ln>
                <a:solidFill>
                  <a:schemeClr val="bg1"/>
                </a:solidFill>
                <a:effectLst/>
                <a:latin typeface="Arial" panose="020B0604020202020204" pitchFamily="34" charset="0"/>
              </a:rPr>
              <a:t>OWASP Application Security Verification Standard (ASVS)</a:t>
            </a:r>
            <a:r>
              <a:rPr kumimoji="0" lang="en-US" altLang="en-US" sz="1800" b="0" i="0" u="none" strike="noStrike" cap="none" normalizeH="0" baseline="0" dirty="0">
                <a:ln>
                  <a:noFill/>
                </a:ln>
                <a:solidFill>
                  <a:schemeClr val="bg1"/>
                </a:solidFill>
                <a:effectLst/>
                <a:latin typeface="Arial" panose="020B0604020202020204" pitchFamily="34" charset="0"/>
              </a:rPr>
              <a:t>. Retrieved from </a:t>
            </a:r>
            <a:r>
              <a:rPr kumimoji="0" lang="en-US" altLang="en-US" sz="1800" b="0" i="0" u="none" strike="noStrike" cap="none" normalizeH="0" baseline="0" dirty="0">
                <a:ln>
                  <a:noFill/>
                </a:ln>
                <a:solidFill>
                  <a:schemeClr val="bg1"/>
                </a:solidFill>
                <a:effectLst/>
                <a:latin typeface="Arial" panose="020B0604020202020204" pitchFamily="34" charset="0"/>
                <a:hlinkClick r:id="rId10"/>
              </a:rPr>
              <a:t>https://owasp.org/www-project-application-security-verification-standard/</a:t>
            </a:r>
            <a:r>
              <a:rPr kumimoji="0" lang="en-US" altLang="en-US" sz="1800" b="0" i="0" u="none" strike="noStrike" cap="none" normalizeH="0" baseline="0" dirty="0">
                <a:ln>
                  <a:noFill/>
                </a:ln>
                <a:solidFill>
                  <a:schemeClr val="bg1"/>
                </a:solidFill>
                <a:effectLst/>
                <a:latin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Google Developers. (2023). </a:t>
            </a:r>
            <a:r>
              <a:rPr kumimoji="0" lang="en-US" altLang="en-US" sz="1800" b="0" i="1" u="none" strike="noStrike" cap="none" normalizeH="0" baseline="0" dirty="0">
                <a:ln>
                  <a:noFill/>
                </a:ln>
                <a:solidFill>
                  <a:schemeClr val="bg1"/>
                </a:solidFill>
                <a:effectLst/>
                <a:latin typeface="Arial" panose="020B0604020202020204" pitchFamily="34" charset="0"/>
              </a:rPr>
              <a:t>Security Principles</a:t>
            </a:r>
            <a:r>
              <a:rPr kumimoji="0" lang="en-US" altLang="en-US" sz="1800" b="0" i="0" u="none" strike="noStrike" cap="none" normalizeH="0" baseline="0" dirty="0">
                <a:ln>
                  <a:noFill/>
                </a:ln>
                <a:solidFill>
                  <a:schemeClr val="bg1"/>
                </a:solidFill>
                <a:effectLst/>
                <a:latin typeface="Arial" panose="020B0604020202020204" pitchFamily="34" charset="0"/>
              </a:rPr>
              <a:t>. Retrieved from </a:t>
            </a:r>
            <a:r>
              <a:rPr kumimoji="0" lang="en-US" altLang="en-US" sz="1800" b="0" i="0" u="none" strike="noStrike" cap="none" normalizeH="0" baseline="0" dirty="0">
                <a:ln>
                  <a:noFill/>
                </a:ln>
                <a:solidFill>
                  <a:schemeClr val="bg1"/>
                </a:solidFill>
                <a:effectLst/>
                <a:latin typeface="Arial" panose="020B0604020202020204" pitchFamily="34" charset="0"/>
                <a:hlinkClick r:id="rId11"/>
              </a:rPr>
              <a:t>https://developers.google.com/web/fundamentals/security</a:t>
            </a:r>
            <a:r>
              <a:rPr kumimoji="0" lang="en-US" altLang="en-US" sz="1800" b="0" i="0" u="none" strike="noStrike" cap="none" normalizeH="0" baseline="0" dirty="0">
                <a:ln>
                  <a:noFill/>
                </a:ln>
                <a:solidFill>
                  <a:schemeClr val="bg1"/>
                </a:solidFill>
                <a:effectLst/>
                <a:latin typeface="Arial" panose="020B0604020202020204" pitchFamily="34" charset="0"/>
              </a:rPr>
              <a:t> </a:t>
            </a:r>
          </a:p>
        </p:txBody>
      </p:sp>
      <p:pic>
        <p:nvPicPr>
          <p:cNvPr id="5" name="Audio 4">
            <a:hlinkClick r:id="" action="ppaction://media"/>
            <a:extLst>
              <a:ext uri="{FF2B5EF4-FFF2-40B4-BE49-F238E27FC236}">
                <a16:creationId xmlns:a16="http://schemas.microsoft.com/office/drawing/2014/main" id="{FB64A346-7015-3F14-D2A7-EAD510CA9DDE}"/>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88"/>
    </mc:Choice>
    <mc:Fallback>
      <p:transition spd="slow" advTm="15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a:t>The Green Pace security policy ensures compliance with defense-in-depth practices by layering defenses to mitigate risks at every level.</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95600"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B371086-6324-82B3-2010-6C9513FE3BA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97"/>
    </mc:Choice>
    <mc:Fallback>
      <p:transition spd="slow" advTm="24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r>
              <a:rPr lang="en-US" sz="2800" dirty="0"/>
              <a:t>Potential vulnerabilities ranked by threat levels:</a:t>
            </a:r>
          </a:p>
          <a:p>
            <a:pPr marL="228600" lvl="0" indent="-88900" algn="l" rtl="0">
              <a:lnSpc>
                <a:spcPct val="90000"/>
              </a:lnSpc>
              <a:spcBef>
                <a:spcPts val="1000"/>
              </a:spcBef>
              <a:spcAft>
                <a:spcPts val="0"/>
              </a:spcAft>
              <a:buClr>
                <a:schemeClr val="lt1"/>
              </a:buClr>
              <a:buSzPts val="2200"/>
              <a:buNone/>
            </a:pPr>
            <a:endParaRPr lang="en-US" dirty="0"/>
          </a:p>
        </p:txBody>
      </p:sp>
      <p:graphicFrame>
        <p:nvGraphicFramePr>
          <p:cNvPr id="161" name="Google Shape;161;p4" descr="Alt text required"/>
          <p:cNvGraphicFramePr/>
          <p:nvPr>
            <p:extLst>
              <p:ext uri="{D42A27DB-BD31-4B8C-83A1-F6EECF244321}">
                <p14:modId xmlns:p14="http://schemas.microsoft.com/office/powerpoint/2010/main" val="2623219913"/>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14963">
                  <a:extLst>
                    <a:ext uri="{9D8B030D-6E8A-4147-A177-3AD203B41FA5}">
                      <a16:colId xmlns:a16="http://schemas.microsoft.com/office/drawing/2014/main" val="20000"/>
                    </a:ext>
                  </a:extLst>
                </a:gridCol>
                <a:gridCol w="3820262">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Input validation,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Auth flaws</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Inefficient logging</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Misconfigured access controls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1796BD6-9C23-BF0F-5AC1-CA8331F2C64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98"/>
    </mc:Choice>
    <mc:Fallback>
      <p:transition spd="slow" advTm="30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Rectangle 2">
            <a:extLst>
              <a:ext uri="{FF2B5EF4-FFF2-40B4-BE49-F238E27FC236}">
                <a16:creationId xmlns:a16="http://schemas.microsoft.com/office/drawing/2014/main" id="{EE1F50FE-6B61-4B5D-E967-55BD84012B66}"/>
              </a:ext>
            </a:extLst>
          </p:cNvPr>
          <p:cNvSpPr>
            <a:spLocks noChangeArrowheads="1"/>
          </p:cNvSpPr>
          <p:nvPr/>
        </p:nvSpPr>
        <p:spPr bwMode="auto">
          <a:xfrm>
            <a:off x="665214" y="948690"/>
            <a:ext cx="7382149"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Secure the weakest link</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Input validation, Dependency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Assume vulnerability</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Secure API communication, Session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Use the least privilege principle</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Secure authentication, Authorization controls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Employ defense-in-depth</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Data encryption, Error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Ensure fail-safe defaults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Output encoding, Session timeout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Avoid security by obscurity</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Secure logging, Transparent configurations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Keep security simple</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Input validation, Avoid hardcoded secrets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Promote secure defaults</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Output encoding, Secure API communication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Regularly review and improve security</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Dependency management, Static analysis tools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Educate developers on secure coding</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Coding Standards: Secure authentication, Error handling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0A9AD1CF-8126-5970-28F3-F78F7B6FCAF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561"/>
    </mc:Choice>
    <mc:Fallback>
      <p:transition spd="slow" advTm="35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23855C51-2BE2-9D0A-611D-287535C18540}"/>
              </a:ext>
            </a:extLst>
          </p:cNvPr>
          <p:cNvSpPr>
            <a:spLocks noGrp="1" noChangeArrowheads="1"/>
          </p:cNvSpPr>
          <p:nvPr>
            <p:ph type="body" idx="1"/>
          </p:nvPr>
        </p:nvSpPr>
        <p:spPr bwMode="auto">
          <a:xfrm>
            <a:off x="685800" y="2774920"/>
            <a:ext cx="98187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Input Validation</a:t>
            </a:r>
            <a:r>
              <a:rPr kumimoji="0" lang="en-US" altLang="en-US" sz="1800" b="0" i="0" u="none" strike="noStrike" cap="none" normalizeH="0" baseline="0" dirty="0">
                <a:ln>
                  <a:noFill/>
                </a:ln>
                <a:solidFill>
                  <a:schemeClr val="bg1"/>
                </a:solidFill>
                <a:effectLst/>
                <a:latin typeface="Arial" panose="020B0604020202020204" pitchFamily="34" charset="0"/>
              </a:rPr>
              <a:t> (1) – Prevents injection attacks like SQL injection and XSS (highest priority).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Output Encoding</a:t>
            </a:r>
            <a:r>
              <a:rPr kumimoji="0" lang="en-US" altLang="en-US" sz="1800" b="0" i="0" u="none" strike="noStrike" cap="none" normalizeH="0" baseline="0" dirty="0">
                <a:ln>
                  <a:noFill/>
                </a:ln>
                <a:solidFill>
                  <a:schemeClr val="bg1"/>
                </a:solidFill>
                <a:effectLst/>
                <a:latin typeface="Arial" panose="020B0604020202020204" pitchFamily="34" charset="0"/>
              </a:rPr>
              <a:t> (2) – Encodes data to stop XSS and injection risks.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 Encryption</a:t>
            </a:r>
            <a:r>
              <a:rPr kumimoji="0" lang="en-US" altLang="en-US" sz="1800" b="0" i="0" u="none" strike="noStrike" cap="none" normalizeH="0" baseline="0" dirty="0">
                <a:ln>
                  <a:noFill/>
                </a:ln>
                <a:solidFill>
                  <a:schemeClr val="bg1"/>
                </a:solidFill>
                <a:effectLst/>
                <a:latin typeface="Arial" panose="020B0604020202020204" pitchFamily="34" charset="0"/>
              </a:rPr>
              <a:t> (3) – Secures data in flight, at rest, and in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Avoid Hardcoded Secrets</a:t>
            </a:r>
            <a:r>
              <a:rPr kumimoji="0" lang="en-US" altLang="en-US" sz="1800" b="0" i="0" u="none" strike="noStrike" cap="none" normalizeH="0" baseline="0" dirty="0">
                <a:ln>
                  <a:noFill/>
                </a:ln>
                <a:solidFill>
                  <a:schemeClr val="bg1"/>
                </a:solidFill>
                <a:effectLst/>
                <a:latin typeface="Arial" panose="020B0604020202020204" pitchFamily="34" charset="0"/>
              </a:rPr>
              <a:t> (4) – Keeps sensitive data like API keys out of source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Secure Logging</a:t>
            </a:r>
            <a:r>
              <a:rPr kumimoji="0" lang="en-US" altLang="en-US" sz="1800" b="0" i="0" u="none" strike="noStrike" cap="none" normalizeH="0" baseline="0" dirty="0">
                <a:ln>
                  <a:noFill/>
                </a:ln>
                <a:solidFill>
                  <a:schemeClr val="bg1"/>
                </a:solidFill>
                <a:effectLst/>
                <a:latin typeface="Arial" panose="020B0604020202020204" pitchFamily="34" charset="0"/>
              </a:rPr>
              <a:t> (5) – Ensures sensitive information is not logged.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Session Management</a:t>
            </a:r>
            <a:r>
              <a:rPr kumimoji="0" lang="en-US" altLang="en-US" sz="1800" b="0" i="0" u="none" strike="noStrike" cap="none" normalizeH="0" baseline="0" dirty="0">
                <a:ln>
                  <a:noFill/>
                </a:ln>
                <a:solidFill>
                  <a:schemeClr val="bg1"/>
                </a:solidFill>
                <a:effectLst/>
                <a:latin typeface="Arial" panose="020B0604020202020204" pitchFamily="34" charset="0"/>
              </a:rPr>
              <a:t> (6) – Protects session tokens from hijacking.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Secure API Communication</a:t>
            </a:r>
            <a:r>
              <a:rPr kumimoji="0" lang="en-US" altLang="en-US" sz="1800" b="0" i="0" u="none" strike="noStrike" cap="none" normalizeH="0" baseline="0" dirty="0">
                <a:ln>
                  <a:noFill/>
                </a:ln>
                <a:solidFill>
                  <a:schemeClr val="bg1"/>
                </a:solidFill>
                <a:effectLst/>
                <a:latin typeface="Arial" panose="020B0604020202020204" pitchFamily="34" charset="0"/>
              </a:rPr>
              <a:t> (7) – Enforces secure protocols like TLS/SSL.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Error Handling</a:t>
            </a:r>
            <a:r>
              <a:rPr kumimoji="0" lang="en-US" altLang="en-US" sz="1800" b="0" i="0" u="none" strike="noStrike" cap="none" normalizeH="0" baseline="0" dirty="0">
                <a:ln>
                  <a:noFill/>
                </a:ln>
                <a:solidFill>
                  <a:schemeClr val="bg1"/>
                </a:solidFill>
                <a:effectLst/>
                <a:latin typeface="Arial" panose="020B0604020202020204" pitchFamily="34" charset="0"/>
              </a:rPr>
              <a:t> (8) – Prevents exposure of sensitive system details.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Dependency Management</a:t>
            </a:r>
            <a:r>
              <a:rPr kumimoji="0" lang="en-US" altLang="en-US" sz="1800" b="0" i="0" u="none" strike="noStrike" cap="none" normalizeH="0" baseline="0" dirty="0">
                <a:ln>
                  <a:noFill/>
                </a:ln>
                <a:solidFill>
                  <a:schemeClr val="bg1"/>
                </a:solidFill>
                <a:effectLst/>
                <a:latin typeface="Arial" panose="020B0604020202020204" pitchFamily="34" charset="0"/>
              </a:rPr>
              <a:t> (9) – Ensures libraries are up-to-date and secure.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Secure Authentication</a:t>
            </a:r>
            <a:r>
              <a:rPr kumimoji="0" lang="en-US" altLang="en-US" sz="1800" b="0" i="0" u="none" strike="noStrike" cap="none" normalizeH="0" baseline="0" dirty="0">
                <a:ln>
                  <a:noFill/>
                </a:ln>
                <a:solidFill>
                  <a:schemeClr val="bg1"/>
                </a:solidFill>
                <a:effectLst/>
                <a:latin typeface="Arial" panose="020B0604020202020204" pitchFamily="34" charset="0"/>
              </a:rPr>
              <a:t> (10) – Implements MFA and strong password policies. </a:t>
            </a:r>
          </a:p>
        </p:txBody>
      </p:sp>
      <p:pic>
        <p:nvPicPr>
          <p:cNvPr id="7" name="Audio 6">
            <a:hlinkClick r:id="" action="ppaction://media"/>
            <a:extLst>
              <a:ext uri="{FF2B5EF4-FFF2-40B4-BE49-F238E27FC236}">
                <a16:creationId xmlns:a16="http://schemas.microsoft.com/office/drawing/2014/main" id="{C13E814E-732D-D88B-4049-3A0B35711C9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02"/>
    </mc:Choice>
    <mc:Fallback>
      <p:transition spd="slow" advTm="31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r>
              <a:rPr lang="en-US" dirty="0"/>
              <a:t>1. Data in flight: Use TLS</a:t>
            </a:r>
          </a:p>
          <a:p>
            <a:pPr marL="228600" lvl="0" indent="-88900" algn="l" rtl="0">
              <a:lnSpc>
                <a:spcPct val="90000"/>
              </a:lnSpc>
              <a:spcBef>
                <a:spcPts val="1000"/>
              </a:spcBef>
              <a:spcAft>
                <a:spcPts val="0"/>
              </a:spcAft>
              <a:buClr>
                <a:schemeClr val="lt1"/>
              </a:buClr>
              <a:buSzPts val="2200"/>
              <a:buNone/>
            </a:pPr>
            <a:r>
              <a:rPr lang="en-US" dirty="0"/>
              <a:t>2. Data at rest: Encrypt with AES-256</a:t>
            </a:r>
          </a:p>
          <a:p>
            <a:pPr marL="228600" lvl="0" indent="-88900" algn="l" rtl="0">
              <a:lnSpc>
                <a:spcPct val="90000"/>
              </a:lnSpc>
              <a:spcBef>
                <a:spcPts val="1000"/>
              </a:spcBef>
              <a:spcAft>
                <a:spcPts val="0"/>
              </a:spcAft>
              <a:buClr>
                <a:schemeClr val="lt1"/>
              </a:buClr>
              <a:buSzPts val="2200"/>
              <a:buNone/>
            </a:pPr>
            <a:r>
              <a:rPr lang="en-US" dirty="0"/>
              <a:t>3. Data in use: Secure memory handling to avoid leaks.</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AD72B84-02AF-47FF-B49E-B481BA70D2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103"/>
    </mc:Choice>
    <mc:Fallback>
      <p:transition spd="slow" advTm="31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4000" dirty="0"/>
              <a:t>Authentication: Multi-factor methods</a:t>
            </a:r>
          </a:p>
          <a:p>
            <a:pPr marL="228600" lvl="0" indent="-228600" algn="l" rtl="0">
              <a:lnSpc>
                <a:spcPct val="90000"/>
              </a:lnSpc>
              <a:spcBef>
                <a:spcPts val="0"/>
              </a:spcBef>
              <a:spcAft>
                <a:spcPts val="0"/>
              </a:spcAft>
              <a:buClr>
                <a:schemeClr val="lt1"/>
              </a:buClr>
              <a:buSzPts val="2400"/>
              <a:buChar char="•"/>
            </a:pPr>
            <a:r>
              <a:rPr lang="en-US" sz="4000" dirty="0"/>
              <a:t>Authorization: Role-based access control</a:t>
            </a:r>
          </a:p>
          <a:p>
            <a:pPr marL="228600" lvl="0" indent="-228600" algn="l" rtl="0">
              <a:lnSpc>
                <a:spcPct val="90000"/>
              </a:lnSpc>
              <a:spcBef>
                <a:spcPts val="0"/>
              </a:spcBef>
              <a:spcAft>
                <a:spcPts val="0"/>
              </a:spcAft>
              <a:buClr>
                <a:schemeClr val="lt1"/>
              </a:buClr>
              <a:buSzPts val="2400"/>
              <a:buChar char="•"/>
            </a:pPr>
            <a:r>
              <a:rPr lang="en-US" sz="4000" dirty="0"/>
              <a:t>Accounting: Audit logs for activity tracking</a:t>
            </a:r>
            <a:endParaRPr sz="4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4F5D0B7-7002-7986-122E-3580F632786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83"/>
    </mc:Choice>
    <mc:Fallback>
      <p:transition spd="slow" advTm="30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3600" dirty="0"/>
              <a:t>Test ensures malicious inputs like SQL injection are blocked, while valid inputs proceed.</a:t>
            </a:r>
          </a:p>
          <a:p>
            <a:pPr marL="0" lvl="0" indent="0" algn="l" rtl="0">
              <a:lnSpc>
                <a:spcPct val="90000"/>
              </a:lnSpc>
              <a:spcBef>
                <a:spcPts val="1000"/>
              </a:spcBef>
              <a:spcAft>
                <a:spcPts val="0"/>
              </a:spcAft>
              <a:buSzPts val="1800"/>
              <a:buNone/>
            </a:pPr>
            <a:endParaRPr sz="36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1B7D9E9-8461-19C5-C3C8-A8F2105D4F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94"/>
    </mc:Choice>
    <mc:Fallback>
      <p:transition spd="slow" advTm="19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CCFA27C-3E77-54C3-F0D0-0E1618992B8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07"/>
    </mc:Choice>
    <mc:Fallback>
      <p:transition spd="slow" advTm="2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TotalTime>
  <Words>1285</Words>
  <Application>Microsoft Office PowerPoint</Application>
  <PresentationFormat>Widescreen</PresentationFormat>
  <Paragraphs>123</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Brad Mills</cp:lastModifiedBy>
  <cp:revision>6</cp:revision>
  <dcterms:created xsi:type="dcterms:W3CDTF">2020-08-19T17:59:24Z</dcterms:created>
  <dcterms:modified xsi:type="dcterms:W3CDTF">2024-12-16T05:09:49Z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